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1010" r:id="rId2"/>
    <p:sldId id="1011" r:id="rId3"/>
    <p:sldId id="1021" r:id="rId4"/>
    <p:sldId id="1012" r:id="rId5"/>
    <p:sldId id="1028" r:id="rId6"/>
    <p:sldId id="1014" r:id="rId7"/>
    <p:sldId id="1025" r:id="rId8"/>
    <p:sldId id="1015" r:id="rId9"/>
    <p:sldId id="1016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81E00"/>
    <a:srgbClr val="D777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97"/>
    <p:restoredTop sz="86412"/>
  </p:normalViewPr>
  <p:slideViewPr>
    <p:cSldViewPr snapToGrid="0" snapToObjects="1">
      <p:cViewPr varScale="1">
        <p:scale>
          <a:sx n="116" d="100"/>
          <a:sy n="116" d="100"/>
        </p:scale>
        <p:origin x="-160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3504" y="16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77DD6-8073-D741-9000-5D7F6ECA62FB}" type="datetimeFigureOut">
              <a:rPr lang="it-IT" smtClean="0"/>
              <a:pPr/>
              <a:t>17/07/2017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F27A1-2890-2548-B630-761C3D1D8AC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76925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1494" y="642261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92674476-2B12-8F4C-A2F3-093CAAC3D22D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52662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3284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0485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ngolo ripiegato 4"/>
          <p:cNvSpPr/>
          <p:nvPr userDrawn="1"/>
        </p:nvSpPr>
        <p:spPr>
          <a:xfrm>
            <a:off x="6557960" y="6257924"/>
            <a:ext cx="2514603" cy="553929"/>
          </a:xfrm>
          <a:prstGeom prst="foldedCorner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ttangolo 1"/>
          <p:cNvSpPr/>
          <p:nvPr userDrawn="1"/>
        </p:nvSpPr>
        <p:spPr>
          <a:xfrm>
            <a:off x="0" y="4978400"/>
            <a:ext cx="9144000" cy="187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3641861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ct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674476-2B12-8F4C-A2F3-093CAAC3D22D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/>
              <a:t>‹N›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magine 5"/>
          <p:cNvPicPr preferRelativeResize="0"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12494"/>
            <a:ext cx="1620000" cy="6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04031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A193339-C404-B74E-9211-B5F08D45AF57}" type="datetimeFigureOut">
              <a:rPr lang="it-IT" smtClean="0"/>
              <a:pPr/>
              <a:t>17/07/2017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2674476-2B12-8F4C-A2F3-093CAAC3D2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19129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CBC60-C27A-4A7F-9EE4-BA7F44AAAEDE}" type="slidenum">
              <a:rPr lang="es-ES" altLang="it-IT"/>
              <a:pPr>
                <a:defRPr/>
              </a:pPr>
              <a:t>‹N›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xmlns="" val="16796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5958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70" r:id="rId5"/>
    <p:sldLayoutId id="2147483671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icsanci@legalmail.it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editosportivo.it/" TargetMode="External"/><Relationship Id="rId2" Type="http://schemas.openxmlformats.org/officeDocument/2006/relationships/hyperlink" Target="http://www.anci.it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prontocomuni@creditosportivo.i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6502" y="976796"/>
            <a:ext cx="6316324" cy="138813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84638" y="2981311"/>
            <a:ext cx="8720053" cy="2702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8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100.000.000 €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ai comuni </a:t>
            </a:r>
            <a:r>
              <a:rPr lang="it-IT" sz="28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 tasso zero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 far ripartire gli investimenti nell’impiantistica sportiva.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Il PLAFOND A dovrà essere impegnato entro il </a:t>
            </a:r>
            <a:r>
              <a:rPr lang="it-IT" sz="28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31 dicembre 2017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per incentivare la realizzazione dei progetti già in fase avanzata.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748456" y="2349006"/>
            <a:ext cx="403236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chemeClr val="tx2"/>
                </a:solidFill>
              </a:rPr>
              <a:t>PLAFOND A</a:t>
            </a:r>
            <a:endParaRPr lang="it-IT" sz="3600" dirty="0">
              <a:solidFill>
                <a:schemeClr val="tx2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 rot="20932038">
            <a:off x="4951098" y="2473064"/>
            <a:ext cx="2069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20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31023" y="5866610"/>
            <a:ext cx="8627282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IMPORTO MASSIMO A TASSO ZERO PER SINGOLA OPERAZIONE:</a:t>
            </a:r>
            <a:r>
              <a:rPr lang="it-IT" sz="2000" b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2 MILIONI</a:t>
            </a:r>
            <a:endParaRPr lang="it-IT" sz="2000" b="1" dirty="0" smtClean="0">
              <a:solidFill>
                <a:schemeClr val="accent1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564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258359" y="3911480"/>
            <a:ext cx="8627282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0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TASSI </a:t>
            </a:r>
            <a:r>
              <a:rPr lang="it-IT" sz="2000" u="sng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MOLTO</a:t>
            </a:r>
            <a:r>
              <a:rPr lang="it-IT" sz="20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AGEVOLATI</a:t>
            </a:r>
            <a:endParaRPr lang="it-IT" sz="2000" dirty="0" smtClean="0">
              <a:solidFill>
                <a:schemeClr val="accent1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954215" y="4424385"/>
            <a:ext cx="4448907" cy="3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Esempio </a:t>
            </a:r>
            <a:r>
              <a:rPr lang="it-IT" sz="1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tassi </a:t>
            </a:r>
            <a:r>
              <a:rPr lang="it-IT" sz="12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(tassi del 17/5/2017)</a:t>
            </a:r>
          </a:p>
        </p:txBody>
      </p:sp>
      <p:sp>
        <p:nvSpPr>
          <p:cNvPr id="2" name="Rettangolo 1"/>
          <p:cNvSpPr/>
          <p:nvPr/>
        </p:nvSpPr>
        <p:spPr>
          <a:xfrm>
            <a:off x="482598" y="1708774"/>
            <a:ext cx="7746999" cy="2197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Ulteriori </a:t>
            </a:r>
            <a:r>
              <a:rPr lang="it-IT" sz="24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100.000.000 € 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 tasso molto 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agevolato</a:t>
            </a:r>
            <a:b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da utilizzare per la parte eccedente</a:t>
            </a:r>
            <a:b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ai 2 milioni a tasso zero (PLAFOND A)</a:t>
            </a:r>
            <a:b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 per i mutui fuori bando.</a:t>
            </a:r>
            <a:b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DA UTILIZZARE IN 2 ANNI.</a:t>
            </a:r>
            <a:endParaRPr lang="it-IT" sz="2200" dirty="0">
              <a:solidFill>
                <a:schemeClr val="accent1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622737" y="996096"/>
            <a:ext cx="417334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chemeClr val="tx2"/>
                </a:solidFill>
              </a:rPr>
              <a:t>PLAFOND B</a:t>
            </a:r>
            <a:endParaRPr lang="it-IT" sz="3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8368149"/>
              </p:ext>
            </p:extLst>
          </p:nvPr>
        </p:nvGraphicFramePr>
        <p:xfrm>
          <a:off x="1142998" y="4837987"/>
          <a:ext cx="6787664" cy="1369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6916"/>
                <a:gridCol w="1696916"/>
                <a:gridCol w="1696916"/>
                <a:gridCol w="1696916"/>
              </a:tblGrid>
              <a:tr h="22828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rgbClr val="0432FF"/>
                          </a:solidFill>
                          <a:effectLst/>
                        </a:rPr>
                        <a:t>Mutui a tasso fisso</a:t>
                      </a:r>
                      <a:endParaRPr lang="it-IT" sz="1100" b="1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solidFill>
                            <a:srgbClr val="0432FF"/>
                          </a:solidFill>
                          <a:effectLst/>
                        </a:rPr>
                        <a:t>Mutui a tasso variabile</a:t>
                      </a:r>
                      <a:endParaRPr lang="it-IT" sz="1100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28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Durata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</a:rPr>
                        <a:t>Tasso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</a:rPr>
                        <a:t>Durata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effectLst/>
                        </a:rPr>
                        <a:t>Tasso</a:t>
                      </a:r>
                      <a:endParaRPr lang="it-IT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8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15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1,928%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</a:rPr>
                        <a:t>15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1,000%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8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2,404%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1,282%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8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25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2,769%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1,493%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82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</a:rPr>
                        <a:t>30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3,018%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effectLst/>
                        </a:rPr>
                        <a:t>1,568%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 rot="20932038">
            <a:off x="4671711" y="1149983"/>
            <a:ext cx="2442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AGEVOLATO</a:t>
            </a:r>
            <a:endParaRPr lang="it-IT" sz="16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838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712176" y="3117796"/>
            <a:ext cx="8194757" cy="390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€ 50.000.000,00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(50%)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COMUNI AREE INTERNE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UNIONI di Comuni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712176" y="3478757"/>
            <a:ext cx="8207458" cy="737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1400" dirty="0" err="1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Max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2 mln per Comune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1400" dirty="0" err="1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Max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4 mln per Unioni di Comuni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12176" y="4235227"/>
            <a:ext cx="8194758" cy="390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€ 50.000.000,00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(50%)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ALTRI COMUNI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COMUNI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CAPOLUOGO</a:t>
            </a:r>
            <a:endParaRPr lang="it-IT" dirty="0" smtClean="0">
              <a:solidFill>
                <a:schemeClr val="accent1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712175" y="4681529"/>
            <a:ext cx="8207457" cy="737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1400" dirty="0" err="1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Max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2 mln per Comune</a:t>
            </a:r>
          </a:p>
          <a:p>
            <a:pPr marL="285750" indent="-28575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1400" dirty="0" err="1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Max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4 mln per Comune Capoluogo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114299" y="2196636"/>
            <a:ext cx="8387085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Suddivisione del PLAFOND A di </a:t>
            </a:r>
            <a:r>
              <a:rPr lang="it-IT" sz="2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€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it-IT" sz="24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100.000.000,00</a:t>
            </a:r>
            <a:endParaRPr lang="it-IT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631204" y="1233313"/>
            <a:ext cx="403236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chemeClr val="tx2"/>
                </a:solidFill>
              </a:rPr>
              <a:t>PLAFOND A</a:t>
            </a:r>
            <a:endParaRPr lang="it-IT" sz="3600" dirty="0">
              <a:solidFill>
                <a:schemeClr val="tx2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 rot="20932038">
            <a:off x="4835065" y="1306364"/>
            <a:ext cx="2069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20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46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40198" y="1921410"/>
            <a:ext cx="8022301" cy="555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8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COMUNI E UNIONI DI COMUNI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66799" y="1388168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</a:rPr>
              <a:t>TARGET</a:t>
            </a: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066800" y="2449394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</a:rPr>
              <a:t>INTERVENTI AMMESSI</a:t>
            </a: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015553" y="4756142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</a:rPr>
              <a:t>TIPOLOGIA PROGETTO DA PRESENTARE</a:t>
            </a: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75846" y="2969071"/>
            <a:ext cx="8733819" cy="1663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INTERVENTI SU IMPIANTI SPORTIVI anche SCOLASTICI</a:t>
            </a:r>
          </a:p>
          <a:p>
            <a:pPr marL="457200" indent="-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ACQUISTO ATTREZZATURE</a:t>
            </a:r>
          </a:p>
          <a:p>
            <a:pPr marL="457200" indent="-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REALIZZAZIONE/MIGLIORAMENTO PISTE CICLABILI</a:t>
            </a:r>
          </a:p>
        </p:txBody>
      </p:sp>
      <p:sp>
        <p:nvSpPr>
          <p:cNvPr id="8" name="Rettangolo 7"/>
          <p:cNvSpPr/>
          <p:nvPr/>
        </p:nvSpPr>
        <p:spPr>
          <a:xfrm>
            <a:off x="2274280" y="5413649"/>
            <a:ext cx="571500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DEFINITIVO O ESECUTIVO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052233" y="908356"/>
            <a:ext cx="26957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PLAFOND A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 rot="20932038">
            <a:off x="4465178" y="970287"/>
            <a:ext cx="168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14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03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139031" y="944685"/>
            <a:ext cx="6769100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2800" dirty="0">
                <a:solidFill>
                  <a:srgbClr val="C00000"/>
                </a:solidFill>
                <a:latin typeface="Calibri" panose="020F0502020204030204" pitchFamily="34" charset="0"/>
              </a:rPr>
              <a:t>DOCUMENTI</a:t>
            </a:r>
          </a:p>
        </p:txBody>
      </p:sp>
      <p:sp>
        <p:nvSpPr>
          <p:cNvPr id="50179" name="Rettangolo 9"/>
          <p:cNvSpPr>
            <a:spLocks noChangeArrowheads="1"/>
          </p:cNvSpPr>
          <p:nvPr/>
        </p:nvSpPr>
        <p:spPr bwMode="auto">
          <a:xfrm>
            <a:off x="103188" y="1468804"/>
            <a:ext cx="8840787" cy="47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Modello </a:t>
            </a: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 presentazione dell’istanza di ammissione a contributo;</a:t>
            </a:r>
            <a:endParaRPr lang="it-IT" altLang="it-IT" sz="2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Relazione tecnica illustrativa, computo metrico estimativo e quadro economico di spesa del Progetto definitivo o esecutivo, regolarmente approvato dall’Ente che presenta l’istanza;</a:t>
            </a:r>
            <a:endParaRPr lang="it-IT" alt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Modulo di domanda di mutuo;</a:t>
            </a:r>
            <a:endParaRPr lang="it-IT" alt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Certificazione </a:t>
            </a: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firma </a:t>
            </a: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dei Responsabili dei Servizi;</a:t>
            </a:r>
            <a:endParaRPr lang="it-IT" alt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Parere favorevole del CONI, a firma del Delegato Provinciale ovvero dalla Commissione Impianti Sportivi del Coni di Roma;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Relazione sulle caratteristiche dell’impianto e della gestione per considerare i contributi in regime di non aiuto di Stato.</a:t>
            </a:r>
            <a:endParaRPr lang="it-IT" altLang="it-IT" sz="24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42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40199" y="2041934"/>
            <a:ext cx="8022301" cy="555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8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15 anni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66799" y="1586893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C00000"/>
                </a:solidFill>
              </a:rPr>
              <a:t>Durata </a:t>
            </a:r>
            <a:r>
              <a:rPr lang="it-IT" sz="2800" dirty="0" err="1">
                <a:solidFill>
                  <a:srgbClr val="C00000"/>
                </a:solidFill>
              </a:rPr>
              <a:t>max</a:t>
            </a:r>
            <a:r>
              <a:rPr lang="it-IT" sz="2800" dirty="0">
                <a:solidFill>
                  <a:srgbClr val="C00000"/>
                </a:solidFill>
              </a:rPr>
              <a:t> mutuo a TASSO ZERO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131039" y="5154246"/>
            <a:ext cx="6769100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600" dirty="0" smtClean="0">
                <a:solidFill>
                  <a:srgbClr val="C00000"/>
                </a:solidFill>
              </a:rPr>
              <a:t>TERMINI DI PRESENTAZIONE DELLA DOMANDA</a:t>
            </a:r>
            <a:endParaRPr lang="it-IT" sz="2600" dirty="0">
              <a:solidFill>
                <a:srgbClr val="C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04899" y="2528699"/>
            <a:ext cx="6769100" cy="583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400" b="1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 durate superiori (20, 25 e 30 anni) il contributo necessario ad azzerare il mutuo a 15 anni sarà spalmato su tutta la durata del piano di ammortamento prescelto</a:t>
            </a:r>
          </a:p>
        </p:txBody>
      </p:sp>
      <p:sp>
        <p:nvSpPr>
          <p:cNvPr id="10" name="Rettangolo 9"/>
          <p:cNvSpPr/>
          <p:nvPr/>
        </p:nvSpPr>
        <p:spPr>
          <a:xfrm>
            <a:off x="0" y="5669625"/>
            <a:ext cx="891540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Dalle ore 10.00 del 06/09/2017 alle ore 24.00 del 28/10/2017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3052233" y="908356"/>
            <a:ext cx="26957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PLAFOND A</a:t>
            </a:r>
            <a:endParaRPr lang="it-IT" sz="2400" dirty="0">
              <a:solidFill>
                <a:schemeClr val="tx2"/>
              </a:solidFill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7764051"/>
              </p:ext>
            </p:extLst>
          </p:nvPr>
        </p:nvGraphicFramePr>
        <p:xfrm>
          <a:off x="2971799" y="3735582"/>
          <a:ext cx="3411416" cy="1253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5708"/>
                <a:gridCol w="1705708"/>
              </a:tblGrid>
              <a:tr h="25072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Mutui a tasso fisso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50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Durata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Tasso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0,9553%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25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1,6821%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</a:rPr>
                        <a:t>30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effectLst/>
                        </a:rPr>
                        <a:t>2,1647%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2485531" y="3232959"/>
            <a:ext cx="3435428" cy="390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Esempio </a:t>
            </a:r>
            <a:r>
              <a:rPr lang="it-IT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tassi fissi </a:t>
            </a: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(tassi del 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17/5/2017)</a:t>
            </a:r>
          </a:p>
        </p:txBody>
      </p:sp>
      <p:sp>
        <p:nvSpPr>
          <p:cNvPr id="12" name="CasellaDiTesto 11"/>
          <p:cNvSpPr txBox="1"/>
          <p:nvPr/>
        </p:nvSpPr>
        <p:spPr>
          <a:xfrm rot="20932038">
            <a:off x="4481220" y="970287"/>
            <a:ext cx="168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14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043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131039" y="4375315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</a:rPr>
              <a:t>PROCEDURA</a:t>
            </a: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14299" y="5094888"/>
            <a:ext cx="8970434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 sportello, rispettando l’ordine di completamento delle pratiche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214967" y="3025172"/>
            <a:ext cx="676910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ramite PEC all’indirizzo:   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hlinkClick r:id="rId2"/>
              </a:rPr>
              <a:t>icsanci2017@legalmail.it</a:t>
            </a:r>
            <a:endParaRPr lang="it-IT" sz="2400" dirty="0" smtClean="0">
              <a:solidFill>
                <a:schemeClr val="accent1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214967" y="2312476"/>
            <a:ext cx="6769100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600" dirty="0" smtClean="0">
                <a:solidFill>
                  <a:srgbClr val="C00000"/>
                </a:solidFill>
              </a:rPr>
              <a:t>MODALITA’ INVIO DOMANDA</a:t>
            </a:r>
            <a:endParaRPr lang="it-IT" sz="2600" dirty="0">
              <a:solidFill>
                <a:srgbClr val="C0000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167719" y="1445885"/>
            <a:ext cx="26957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PLAFOND A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 rot="20932038">
            <a:off x="4573242" y="1522828"/>
            <a:ext cx="168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14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260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00499" y="4516199"/>
            <a:ext cx="8022301" cy="555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8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Entro 20 giorni dal completamento della pratica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066799" y="3913277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</a:rPr>
              <a:t>ESITO DELL’ISTANZA</a:t>
            </a:r>
            <a:endParaRPr lang="it-IT" sz="2800" dirty="0">
              <a:solidFill>
                <a:srgbClr val="C0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066799" y="1667495"/>
            <a:ext cx="6769100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600" dirty="0" smtClean="0">
                <a:solidFill>
                  <a:srgbClr val="C00000"/>
                </a:solidFill>
              </a:rPr>
              <a:t>CONDIZIONI DI AMMISSIBILITA’</a:t>
            </a:r>
            <a:endParaRPr lang="it-IT" sz="2600" dirty="0">
              <a:solidFill>
                <a:srgbClr val="C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311649" y="7506296"/>
            <a:ext cx="6769100" cy="583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DIN Alternate" charset="0"/>
                <a:ea typeface="DIN Alternate" charset="0"/>
                <a:cs typeface="DIN Alternate" charset="0"/>
              </a:rPr>
              <a:t>Per durate superiori (20 o 25 anni) il contributo necessario ad azzerare il mutuo a 15 anni sarà spalmato su tutta la durata del piano di ammortamento prescelto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14299" y="2161624"/>
            <a:ext cx="8894233" cy="1636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2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Sono ammessi al bando anche i progetti già presentati all’Istituto,</a:t>
            </a:r>
            <a:br>
              <a:rPr lang="it-IT" sz="22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2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purché non ancora deliberati.</a:t>
            </a:r>
            <a:br>
              <a:rPr lang="it-IT" sz="22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2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Non potranno essere presi in considerazione i progetti che sono già stati ammessi a contributo in conto interessi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085850" y="5718184"/>
            <a:ext cx="6769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Pubblicato su pagine web:</a:t>
            </a:r>
            <a:b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hlinkClick r:id="rId2"/>
              </a:rPr>
              <a:t>www.anci.it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e 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www.creditosportivo.it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04900" y="5110333"/>
            <a:ext cx="6769100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600" dirty="0" smtClean="0">
                <a:solidFill>
                  <a:srgbClr val="C00000"/>
                </a:solidFill>
              </a:rPr>
              <a:t>AVVISO PUBBLICO</a:t>
            </a:r>
            <a:endParaRPr lang="it-IT" sz="2600" dirty="0">
              <a:solidFill>
                <a:srgbClr val="C0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052233" y="967623"/>
            <a:ext cx="269574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PLAFOND A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 rot="20932038">
            <a:off x="4465178" y="1050497"/>
            <a:ext cx="1688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D81E00"/>
                </a:solidFill>
                <a:latin typeface="Arial Black" charset="0"/>
                <a:ea typeface="Arial Black" charset="0"/>
                <a:cs typeface="Arial Black" charset="0"/>
              </a:rPr>
              <a:t>TASSO ZERO</a:t>
            </a:r>
            <a:endParaRPr lang="it-IT" sz="1400" b="1" dirty="0">
              <a:solidFill>
                <a:srgbClr val="D81E00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327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311649" y="7506296"/>
            <a:ext cx="6769100" cy="583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Per durate superiori (20 o 25 anni) il contributo necessario ad azzerare il mutuo a 15 anni sarà spalmato su tutta la durata del piano di ammortamento prescelto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1251755" y="1499938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INFORMAZIONI</a:t>
            </a:r>
            <a:endParaRPr lang="it-IT" sz="28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410505" y="2230964"/>
            <a:ext cx="6451599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2"/>
              </a:rPr>
              <a:t>prontocomuni@creditosportivo.it</a:t>
            </a:r>
            <a:r>
              <a:rPr lang="it-IT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it-IT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Numero Verde 800.298.278 (numero gratuito)</a:t>
            </a:r>
            <a:br>
              <a:rPr lang="it-IT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it-IT" sz="14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attivo dal lunedì al venerdì dalle 9:00 alle 17:00</a:t>
            </a:r>
            <a:endParaRPr lang="it-IT" sz="1400" dirty="0" smtClean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251755" y="3616072"/>
            <a:ext cx="67691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COMUNICAZIONE</a:t>
            </a:r>
            <a:endParaRPr lang="it-IT" sz="280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14299" y="4304553"/>
            <a:ext cx="8851901" cy="87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Invio e-mail da parte dell’ANCI a tutti i Sindaci dei 7.998 Comuni o Unioni di Comuni.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La comunicazione arriverà a tutti i Comuni del Paese in modo </a:t>
            </a:r>
            <a:r>
              <a:rPr lang="it-IT" u="sng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rapido ed efficace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.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52" y="67190"/>
            <a:ext cx="3161098" cy="6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3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18609</TotalTime>
  <Words>518</Words>
  <Application>Microsoft Office PowerPoint</Application>
  <PresentationFormat>Presentazione su schermo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Diapositiva 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subject/>
  <dc:creator>Fabrizio Colaizzi</dc:creator>
  <cp:keywords/>
  <dc:description/>
  <cp:lastModifiedBy>DIREZIONE</cp:lastModifiedBy>
  <cp:revision>787</cp:revision>
  <cp:lastPrinted>2016-07-27T09:33:28Z</cp:lastPrinted>
  <dcterms:created xsi:type="dcterms:W3CDTF">2016-04-13T15:12:50Z</dcterms:created>
  <dcterms:modified xsi:type="dcterms:W3CDTF">2017-07-17T09:59:21Z</dcterms:modified>
  <cp:category/>
</cp:coreProperties>
</file>